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65" r:id="rId5"/>
    <p:sldId id="264" r:id="rId6"/>
    <p:sldId id="275" r:id="rId7"/>
    <p:sldId id="276" r:id="rId8"/>
    <p:sldId id="277" r:id="rId9"/>
    <p:sldId id="272" r:id="rId10"/>
    <p:sldId id="273" r:id="rId11"/>
    <p:sldId id="27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505F685-AEE0-B67D-5924-18536ED6F914}" name="Braeden Stewart" initials="BS" userId="b1a988ddff2d568f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656E2-7FCC-467D-9051-0180997A0B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6053" y="1962419"/>
            <a:ext cx="8933796" cy="2719643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Comparing SINGLE &amp; Double Deep-Q Networks for AI Learning to Play </a:t>
            </a:r>
            <a:r>
              <a:rPr lang="en-US" sz="5400" i="1" dirty="0"/>
              <a:t>GALAGA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C6A52A-D08B-4450-ACD8-9263889E48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786583"/>
          </a:xfrm>
        </p:spPr>
        <p:txBody>
          <a:bodyPr>
            <a:normAutofit/>
          </a:bodyPr>
          <a:lstStyle/>
          <a:p>
            <a:r>
              <a:rPr lang="en-US" dirty="0"/>
              <a:t>By Braeden Stewart</a:t>
            </a:r>
          </a:p>
          <a:p>
            <a:r>
              <a:rPr lang="en-US" dirty="0"/>
              <a:t>CS 5640</a:t>
            </a:r>
          </a:p>
        </p:txBody>
      </p:sp>
    </p:spTree>
    <p:extLst>
      <p:ext uri="{BB962C8B-B14F-4D97-AF65-F5344CB8AC3E}">
        <p14:creationId xmlns:p14="http://schemas.microsoft.com/office/powerpoint/2010/main" val="832748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E89D3-779B-44BE-848E-83D88311F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198" y="228841"/>
            <a:ext cx="3161963" cy="654878"/>
          </a:xfrm>
        </p:spPr>
        <p:txBody>
          <a:bodyPr anchor="b">
            <a:normAutofit/>
          </a:bodyPr>
          <a:lstStyle/>
          <a:p>
            <a:r>
              <a:rPr lang="en-US" b="1" dirty="0"/>
              <a:t>What: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79EF9-0586-4F08-BCC0-A559C36A7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198" y="784123"/>
            <a:ext cx="3161963" cy="140672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Comparing Neural Network agents to play, and beat Galaga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EA60A0-A6E9-4838-8852-6A0C1238A3C9}"/>
              </a:ext>
            </a:extLst>
          </p:cNvPr>
          <p:cNvSpPr txBox="1"/>
          <p:nvPr/>
        </p:nvSpPr>
        <p:spPr>
          <a:xfrm>
            <a:off x="932623" y="5255828"/>
            <a:ext cx="5602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Picture of the video game </a:t>
            </a:r>
            <a:r>
              <a:rPr lang="en-US" i="1" dirty="0"/>
              <a:t>Galaga, The player controls the ship at the bottom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1A35336-3923-4A14-AE7E-9908029EFA70}"/>
              </a:ext>
            </a:extLst>
          </p:cNvPr>
          <p:cNvSpPr txBox="1">
            <a:spLocks/>
          </p:cNvSpPr>
          <p:nvPr/>
        </p:nvSpPr>
        <p:spPr>
          <a:xfrm>
            <a:off x="8458196" y="1994979"/>
            <a:ext cx="3161963" cy="53104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b="1" dirty="0"/>
              <a:t>Why: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55CC00A-C126-4E1B-9C94-28F9C83190F0}"/>
              </a:ext>
            </a:extLst>
          </p:cNvPr>
          <p:cNvSpPr txBox="1">
            <a:spLocks/>
          </p:cNvSpPr>
          <p:nvPr/>
        </p:nvSpPr>
        <p:spPr>
          <a:xfrm>
            <a:off x="8458196" y="2479029"/>
            <a:ext cx="3161963" cy="3963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Finding a predominant neural network design helps quicken the development of Autonomous Anti-Air emplacements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Beat my mother’s high score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48A9C2-01D8-48E9-88FB-44EA9667B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423" y="228841"/>
            <a:ext cx="6902759" cy="496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007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30F6-0890-4CED-9317-75163E7F8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199" y="447675"/>
            <a:ext cx="3161963" cy="56418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Version 1</a:t>
            </a:r>
          </a:p>
        </p:txBody>
      </p: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DF074CB0-6EF9-447C-889E-1E0FAB613E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1774" y="266700"/>
            <a:ext cx="4023989" cy="3017992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523AE884-FEFA-4359-8687-BBCC8735DE41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8458200" y="1011858"/>
                <a:ext cx="3161963" cy="5398467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Implemented DDQN &amp; DQN based off similar CNNs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>
                            <a:latin typeface="Cambria Math" panose="02040503050406030204" pitchFamily="18" charset="0"/>
                          </a:rPr>
                          <m:t>ε</m:t>
                        </m:r>
                      </m:e>
                      <m:sub>
                        <m:r>
                          <a:rPr lang="en-US">
                            <a:latin typeface="Cambria Math" panose="02040503050406030204" pitchFamily="18" charset="0"/>
                          </a:rPr>
                          <m:t>𝑑𝑒𝑐𝑎𝑦</m:t>
                        </m:r>
                      </m:sub>
                    </m:sSub>
                  </m:oMath>
                </a14:m>
                <a:r>
                  <a:rPr lang="en-US" dirty="0"/>
                  <a:t> to subtract itself divided by 50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Set maximum count of steps per episode to 4000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Suffered from catastrophic forgetting ~300 episodes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DQN agent held plateau of high score longer, but did not score higher than DDQN </a:t>
                </a:r>
              </a:p>
            </p:txBody>
          </p:sp>
        </mc:Choice>
        <mc:Fallback xmlns="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523AE884-FEFA-4359-8687-BBCC8735DE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8458200" y="1011858"/>
                <a:ext cx="3161963" cy="5398467"/>
              </a:xfrm>
              <a:blipFill>
                <a:blip r:embed="rId3"/>
                <a:stretch>
                  <a:fillRect l="-1351" t="-677" b="-4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9B402E1E-6BCD-4FA0-A2C1-D4F7229BA346}"/>
              </a:ext>
            </a:extLst>
          </p:cNvPr>
          <p:cNvSpPr txBox="1"/>
          <p:nvPr/>
        </p:nvSpPr>
        <p:spPr>
          <a:xfrm>
            <a:off x="1316668" y="1544863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DDQN: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CE3E12-6843-44A9-94ED-53F28DFCA4B0}"/>
              </a:ext>
            </a:extLst>
          </p:cNvPr>
          <p:cNvSpPr txBox="1"/>
          <p:nvPr/>
        </p:nvSpPr>
        <p:spPr>
          <a:xfrm>
            <a:off x="1316667" y="4851472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DQN:</a:t>
            </a:r>
          </a:p>
        </p:txBody>
      </p:sp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57F3C24B-E664-4DC8-AC9D-4745FE45FE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1774" y="3573308"/>
            <a:ext cx="4023990" cy="301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926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30F6-0890-4CED-9317-75163E7F8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56418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Version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3AE884-FEFA-4359-8687-BBCC8735D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200" y="1171575"/>
            <a:ext cx="3161963" cy="507903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Increased exploration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Kept maximum count of steps per episode at 4000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Observed more consistent high scores from DQN agent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Observed DDQN agent perform abysmally.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Noticed that both agents were unable to play </a:t>
            </a:r>
            <a:r>
              <a:rPr lang="en-US" i="1" dirty="0"/>
              <a:t>Galaga </a:t>
            </a:r>
            <a:r>
              <a:rPr lang="en-US" dirty="0"/>
              <a:t>fully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402E1E-6BCD-4FA0-A2C1-D4F7229BA346}"/>
              </a:ext>
            </a:extLst>
          </p:cNvPr>
          <p:cNvSpPr txBox="1"/>
          <p:nvPr/>
        </p:nvSpPr>
        <p:spPr>
          <a:xfrm>
            <a:off x="1316668" y="1544863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DDQN: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CE3E12-6843-44A9-94ED-53F28DFCA4B0}"/>
              </a:ext>
            </a:extLst>
          </p:cNvPr>
          <p:cNvSpPr txBox="1"/>
          <p:nvPr/>
        </p:nvSpPr>
        <p:spPr>
          <a:xfrm>
            <a:off x="1316667" y="4851472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DQN:</a:t>
            </a:r>
          </a:p>
        </p:txBody>
      </p:sp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46DAB1D2-FB5B-40BB-91F3-4D94E5AFF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4442" y="115411"/>
            <a:ext cx="4427423" cy="3320567"/>
          </a:xfrm>
          <a:prstGeom prst="rect">
            <a:avLst/>
          </a:prstGeom>
        </p:spPr>
      </p:pic>
      <p:pic>
        <p:nvPicPr>
          <p:cNvPr id="17" name="Picture 16" descr="Chart, line chart&#10;&#10;Description automatically generated">
            <a:extLst>
              <a:ext uri="{FF2B5EF4-FFF2-40B4-BE49-F238E27FC236}">
                <a16:creationId xmlns:a16="http://schemas.microsoft.com/office/drawing/2014/main" id="{E42249A1-38B4-4304-A58F-D4253E798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0524" y="3486582"/>
            <a:ext cx="4255257" cy="319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49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30F6-0890-4CED-9317-75163E7F8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56418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Version 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3AE884-FEFA-4359-8687-BBCC8735D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200" y="1171575"/>
            <a:ext cx="3161963" cy="507903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Removed hard steps per episode limit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Added idle-steps per episode limit set to 4000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Improved DDQN performance with more consistency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Decreased DQN performance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402E1E-6BCD-4FA0-A2C1-D4F7229BA346}"/>
              </a:ext>
            </a:extLst>
          </p:cNvPr>
          <p:cNvSpPr txBox="1"/>
          <p:nvPr/>
        </p:nvSpPr>
        <p:spPr>
          <a:xfrm>
            <a:off x="1316668" y="1544863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DDQN: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CE3E12-6843-44A9-94ED-53F28DFCA4B0}"/>
              </a:ext>
            </a:extLst>
          </p:cNvPr>
          <p:cNvSpPr txBox="1"/>
          <p:nvPr/>
        </p:nvSpPr>
        <p:spPr>
          <a:xfrm>
            <a:off x="1316667" y="4851472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DQN:</a:t>
            </a:r>
          </a:p>
        </p:txBody>
      </p:sp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53C986D0-604F-4EE1-AF89-C68EB2F2C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774" y="266700"/>
            <a:ext cx="4023990" cy="3017993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FA695A9D-B821-48AB-88D4-2D2874CB9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774" y="3573308"/>
            <a:ext cx="4023990" cy="301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761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93FF6-B1B4-41D0-8B5C-8848C183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97934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Demo of “Lazy” Strategy</a:t>
            </a:r>
          </a:p>
        </p:txBody>
      </p:sp>
      <p:pic>
        <p:nvPicPr>
          <p:cNvPr id="4" name="Lazy_Strategy_Demo">
            <a:hlinkClick r:id="" action="ppaction://media"/>
            <a:extLst>
              <a:ext uri="{FF2B5EF4-FFF2-40B4-BE49-F238E27FC236}">
                <a16:creationId xmlns:a16="http://schemas.microsoft.com/office/drawing/2014/main" id="{BF2CAD20-C145-4AFC-BF43-5194CFEB0F2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1709" y="1340528"/>
            <a:ext cx="8188582" cy="4606077"/>
          </a:xfrm>
        </p:spPr>
      </p:pic>
    </p:spTree>
    <p:extLst>
      <p:ext uri="{BB962C8B-B14F-4D97-AF65-F5344CB8AC3E}">
        <p14:creationId xmlns:p14="http://schemas.microsoft.com/office/powerpoint/2010/main" val="244545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93FF6-B1B4-41D0-8B5C-8848C183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7364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Demo of “Coward” Strategy</a:t>
            </a:r>
          </a:p>
        </p:txBody>
      </p:sp>
      <p:pic>
        <p:nvPicPr>
          <p:cNvPr id="7" name="Cowardly_Strategy_Demo">
            <a:hlinkClick r:id="" action="ppaction://media"/>
            <a:extLst>
              <a:ext uri="{FF2B5EF4-FFF2-40B4-BE49-F238E27FC236}">
                <a16:creationId xmlns:a16="http://schemas.microsoft.com/office/drawing/2014/main" id="{44DCC7B5-62C0-4490-B58C-FEB5AD63ADC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7610" y="1216242"/>
            <a:ext cx="8736779" cy="491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130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5A099-8DE6-47B5-A7D1-1F173EDC4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26913"/>
          </a:xfrm>
        </p:spPr>
        <p:txBody>
          <a:bodyPr>
            <a:normAutofit/>
          </a:bodyPr>
          <a:lstStyle/>
          <a:p>
            <a:r>
              <a:rPr lang="en-US" sz="3200" b="1" dirty="0"/>
              <a:t>Summary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E4DC4-EFE1-47B6-ACB4-F27CC02EF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269507"/>
            <a:ext cx="10058400" cy="4683237"/>
          </a:xfrm>
        </p:spPr>
        <p:txBody>
          <a:bodyPr>
            <a:normAutofit/>
          </a:bodyPr>
          <a:lstStyle/>
          <a:p>
            <a:r>
              <a:rPr lang="en-US" sz="1800" dirty="0"/>
              <a:t>Altered and compared DDQN &amp; DQN agents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Agents demonstrated a pattern of strategies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Results of learning were inconclusive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Neither agent had a decisive advantage over the other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Mother’s score remains safe, for now…</a:t>
            </a:r>
          </a:p>
        </p:txBody>
      </p:sp>
    </p:spTree>
    <p:extLst>
      <p:ext uri="{BB962C8B-B14F-4D97-AF65-F5344CB8AC3E}">
        <p14:creationId xmlns:p14="http://schemas.microsoft.com/office/powerpoint/2010/main" val="34286369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16c05727-aa75-4e4a-9b5f-8a80a1165891"/>
    <ds:schemaRef ds:uri="http://schemas.microsoft.com/office/infopath/2007/PartnerControls"/>
    <ds:schemaRef ds:uri="http://purl.org/dc/terms/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{72640EBE-2C42-4651-A39E-101B7D81CED8}tf78438558_win32</Template>
  <TotalTime>1364</TotalTime>
  <Words>244</Words>
  <Application>Microsoft Office PowerPoint</Application>
  <PresentationFormat>Widescreen</PresentationFormat>
  <Paragraphs>40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Cambria Math</vt:lpstr>
      <vt:lpstr>Century Gothic</vt:lpstr>
      <vt:lpstr>Garamond</vt:lpstr>
      <vt:lpstr>SavonVTI</vt:lpstr>
      <vt:lpstr>Comparing SINGLE &amp; Double Deep-Q Networks for AI Learning to Play GALAGA</vt:lpstr>
      <vt:lpstr>What:</vt:lpstr>
      <vt:lpstr>Version 1</vt:lpstr>
      <vt:lpstr>Version 2</vt:lpstr>
      <vt:lpstr>Version 3</vt:lpstr>
      <vt:lpstr>Demo of “Lazy” Strategy</vt:lpstr>
      <vt:lpstr>Demo of “Coward” Strategy</vt:lpstr>
      <vt:lpstr>Summary &amp;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Braeden Stewart</dc:creator>
  <cp:lastModifiedBy>Braeden Stewart</cp:lastModifiedBy>
  <cp:revision>25</cp:revision>
  <cp:lastPrinted>2021-11-03T14:17:18Z</cp:lastPrinted>
  <dcterms:created xsi:type="dcterms:W3CDTF">2021-10-27T02:15:53Z</dcterms:created>
  <dcterms:modified xsi:type="dcterms:W3CDTF">2021-12-11T04:38:29Z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